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3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12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IMDB 영화 데이터 분석 Step1~6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89" y="37518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파이썬을 활용하여 IMDB 상위 1000개 영화 데이터를 분석합니다. 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 err="1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Python과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 NumPy 사용과 Pandas 사용이라는 두 가지 접근법을 준비합니다.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연대별 평균 평점 분석</a:t>
            </a:r>
            <a:endParaRPr lang="en-US" sz="3200" b="1" dirty="0">
              <a:latin typeface="+mj-ea"/>
              <a:ea typeface="+mj-ea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연대별 분석의 장점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410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10년 단위로 데이터를 그룹화하여 더 명확한 추세를 파악할 수 있습니다.</a:t>
            </a:r>
            <a:endParaRPr lang="en-US" sz="1750" b="1" dirty="0">
              <a:latin typeface="+mj-ea"/>
              <a:ea typeface="+mj-ea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Pandas 활용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410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df["Decade"] = df["Released_Year"] // 10 * 10 코드로 연대 컬럼을 쉽게 생성할 수 있습니다.</a:t>
            </a:r>
            <a:endParaRPr lang="en-US" sz="1750" b="1" dirty="0">
              <a:latin typeface="+mj-ea"/>
              <a:ea typeface="+mj-ea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결론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410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영화 평점은 시대에 따라 변화하며, 특정 연대에 제작된 영화들이 더 높은 평가를 받는 경향이 있습니다.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18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1단계: 데이터 준비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44234"/>
            <a:ext cx="4196358" cy="2456617"/>
          </a:xfrm>
          <a:prstGeom prst="roundRect">
            <a:avLst>
              <a:gd name="adj" fmla="val 831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51084" y="2701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데이터 소스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51084" y="319194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Kaggle에서 "IMDB top 1000" 데이터셋을 다운로드하여 분석에 활용합니다.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2444234"/>
            <a:ext cx="4196358" cy="2456617"/>
          </a:xfrm>
          <a:prstGeom prst="roundRect">
            <a:avLst>
              <a:gd name="adj" fmla="val 831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5474256" y="2701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데이터 로드 방법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74256" y="319194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CSV 파일을 읽고 처리하는 두 가지 접근법을 비교합니다. 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1. Python과 </a:t>
            </a:r>
            <a:r>
              <a:rPr lang="en-US" sz="1750" b="1" dirty="0" err="1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Numpy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 </a:t>
            </a:r>
            <a:r>
              <a:rPr lang="en-US" sz="1750" b="1" dirty="0" err="1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사용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2. Pandas 사용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2444234"/>
            <a:ext cx="4196358" cy="2456617"/>
          </a:xfrm>
          <a:prstGeom prst="roundRect">
            <a:avLst>
              <a:gd name="adj" fmla="val 831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9897427" y="2701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데이터 구조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97427" y="319194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1000개 영화 정보가 포함된 데이터셋으로, 제목, 평점, 장르, 줄거리 등 10개 컬럼으로 구성되어 있습니다.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5156002"/>
            <a:ext cx="13042821" cy="1791652"/>
          </a:xfrm>
          <a:prstGeom prst="roundRect">
            <a:avLst>
              <a:gd name="adj" fmla="val 11394"/>
            </a:avLst>
          </a:prstGeom>
          <a:solidFill>
            <a:srgbClr val="10101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782479" y="5156002"/>
            <a:ext cx="13065443" cy="1791652"/>
          </a:xfrm>
          <a:prstGeom prst="roundRect">
            <a:avLst>
              <a:gd name="adj" fmla="val 1899"/>
            </a:avLst>
          </a:prstGeom>
          <a:solidFill>
            <a:srgbClr val="10101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1009293" y="5326023"/>
            <a:ext cx="126118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import numpy as np</a:t>
            </a:r>
            <a:b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import pandas as pd</a:t>
            </a:r>
            <a:b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import matplotlib.pyplot as </a:t>
            </a:r>
            <a:r>
              <a:rPr lang="en-US" sz="1750" b="1" dirty="0" err="1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plt</a:t>
            </a:r>
            <a:b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import kagglehub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65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두 가지 접근법을 활용한 CSV 파일 처리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121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사용자 정의 함수 개발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70224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split_csv_line(): 큰따옴표 안의 구분자는 무시하고 CSV 라인 분리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8702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csv_to_ndarray(): 파일을 읽고 NumPy 배열로 변환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80013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이 과정을 통해 데이터를 NumPy 배열 형태로 변환하여 분석에 활용할 수 있습니다.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42721" y="3121104"/>
            <a:ext cx="3271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Pandas를 통한 간편한 접근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0342721" y="3730585"/>
            <a:ext cx="3501509" cy="1065848"/>
          </a:xfrm>
          <a:prstGeom prst="roundRect">
            <a:avLst>
              <a:gd name="adj" fmla="val 19153"/>
            </a:avLst>
          </a:prstGeom>
          <a:solidFill>
            <a:srgbClr val="10101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10331410" y="3730585"/>
            <a:ext cx="3524131" cy="1065848"/>
          </a:xfrm>
          <a:prstGeom prst="roundRect">
            <a:avLst>
              <a:gd name="adj" fmla="val 3192"/>
            </a:avLst>
          </a:prstGeom>
          <a:solidFill>
            <a:srgbClr val="10101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558224" y="3900607"/>
            <a:ext cx="30705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df = pd.read_csv(file_path)df.info()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42721" y="505158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Pandas를 사용하면 단 두 줄의 코드로 데이터를 로드하고 기본 정보를 확인할 수 있어 효율적입니다.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278"/>
            <a:ext cx="9091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2단계: 기본적인 데이터 탐색 (NumPy)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0103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1000</a:t>
            </a:r>
            <a:endParaRPr lang="en-US" sz="5850" b="1" dirty="0">
              <a:latin typeface="+mj-ea"/>
              <a:ea typeface="+mj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900113" y="4532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전체 영화 수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023247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분석 대상 영화의 총 개수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25278" y="350103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8.1</a:t>
            </a:r>
            <a:endParaRPr lang="en-US" sz="5850" b="1" dirty="0">
              <a:latin typeface="+mj-ea"/>
              <a:ea typeface="+mj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31719" y="4532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평균 평점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25278" y="502324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모든 영화의 평균 IMDB 평점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56884" y="350103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9.3</a:t>
            </a:r>
            <a:endParaRPr lang="en-US" sz="5850" b="1" dirty="0">
              <a:latin typeface="+mj-ea"/>
              <a:ea typeface="+mj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63326" y="4532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최고 평점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56884" y="502324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데이터셋 내 최고 평점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788491" y="350103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8.0</a:t>
            </a:r>
            <a:endParaRPr lang="en-US" sz="5850" b="1" dirty="0">
              <a:latin typeface="+mj-ea"/>
              <a:ea typeface="+mj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894933" y="4532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최저 평점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788491" y="502324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데이터셋 내 최저 평점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56413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NumPy 배열과 MIN, MAX 등 메서드를 활용하여 영화 데이터의 기본적인 통계 정보를 계산했습니다.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6875"/>
            <a:ext cx="6245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3단계: 최고 평점 영화 찾기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715816"/>
            <a:ext cx="7556421" cy="1544955"/>
          </a:xfrm>
          <a:prstGeom prst="roundRect">
            <a:avLst>
              <a:gd name="adj" fmla="val 13214"/>
            </a:avLst>
          </a:prstGeom>
          <a:solidFill>
            <a:srgbClr val="183A1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3025497"/>
            <a:ext cx="354330" cy="2834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88148" y="2999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최고 평점 영화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7" name="Text 3"/>
          <p:cNvSpPr/>
          <p:nvPr/>
        </p:nvSpPr>
        <p:spPr>
          <a:xfrm>
            <a:off x="7088148" y="3580448"/>
            <a:ext cx="6521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C8337"/>
                </a:solidFill>
                <a:latin typeface="+mj-ea"/>
                <a:ea typeface="+mj-ea"/>
                <a:cs typeface="Roboto" pitchFamily="34" charset="-120"/>
              </a:rPr>
              <a:t>쇼생크 탈출(The Shawshank Redemption, 1994)</a:t>
            </a:r>
            <a:r>
              <a:rPr lang="en-US" sz="1750" b="1" dirty="0">
                <a:solidFill>
                  <a:srgbClr val="FFFFFF"/>
                </a:solidFill>
                <a:latin typeface="+mj-ea"/>
                <a:ea typeface="+mj-ea"/>
                <a:cs typeface="Roboto" pitchFamily="34" charset="-120"/>
              </a:rPr>
              <a:t> - 평점: 9.3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80190" y="4515922"/>
            <a:ext cx="7556421" cy="115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NumPy의 where() 메서드를 사용하여 최고 평점을 받은 영화를 찾았습니다. 데이터셋에서 가장 높은 평점인 9.3을 받은 영화는 '</a:t>
            </a:r>
            <a:r>
              <a:rPr lang="en-US" sz="1750" b="1" dirty="0" err="1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쇼생크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 </a:t>
            </a:r>
            <a:r>
              <a:rPr lang="en-US" sz="1750" b="1" dirty="0" err="1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탈출'로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 </a:t>
            </a:r>
            <a:r>
              <a:rPr lang="en-US" sz="1750" b="1" dirty="0" err="1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확인되었습니다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280190" y="5496878"/>
            <a:ext cx="7556421" cy="1065848"/>
          </a:xfrm>
          <a:prstGeom prst="roundRect">
            <a:avLst>
              <a:gd name="adj" fmla="val 19153"/>
            </a:avLst>
          </a:prstGeom>
          <a:solidFill>
            <a:srgbClr val="10101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6"/>
          <p:cNvSpPr/>
          <p:nvPr/>
        </p:nvSpPr>
        <p:spPr>
          <a:xfrm>
            <a:off x="6268879" y="5496878"/>
            <a:ext cx="7579043" cy="1065848"/>
          </a:xfrm>
          <a:prstGeom prst="roundRect">
            <a:avLst>
              <a:gd name="adj" fmla="val 3192"/>
            </a:avLst>
          </a:prstGeom>
          <a:solidFill>
            <a:srgbClr val="10101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6495693" y="5688165"/>
            <a:ext cx="71254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max_rate = np.max(</a:t>
            </a:r>
            <a:r>
              <a:rPr lang="en-US" sz="1750" b="1" dirty="0" err="1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rate_column</a:t>
            </a: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)</a:t>
            </a:r>
            <a:b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indices = np.where(rate_column == max_rate)[0]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733"/>
            <a:ext cx="6790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4단계: 장르별 평균 평점 분석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30141"/>
            <a:ext cx="4196358" cy="2350651"/>
          </a:xfrm>
          <a:prstGeom prst="roundRect">
            <a:avLst>
              <a:gd name="adj" fmla="val 868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43464" y="32798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최고 평점 장르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43464" y="3770233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C8337"/>
                </a:solidFill>
                <a:latin typeface="+mj-ea"/>
                <a:ea typeface="+mj-ea"/>
                <a:cs typeface="Roboto" pitchFamily="34" charset="-120"/>
              </a:rPr>
              <a:t>서부극(Western): 8.4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3030141"/>
            <a:ext cx="4196358" cy="2350651"/>
          </a:xfrm>
          <a:prstGeom prst="roundRect">
            <a:avLst>
              <a:gd name="adj" fmla="val 868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5466636" y="32798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상위 평점 장르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66636" y="3770233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전쟁(War): 8.2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66636" y="4269224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공포(Horror): 8.2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66636" y="4768215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스포츠(Sport): 8.2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3030141"/>
            <a:ext cx="4196358" cy="2350651"/>
          </a:xfrm>
          <a:prstGeom prst="roundRect">
            <a:avLst>
              <a:gd name="adj" fmla="val 868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9889808" y="32798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분석 방법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89808" y="3770233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각 영화의 장르 정보를 추출하고, 장르별로 평균 평점을 계산한 후 내림차순으로 정렬했습니다.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6359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장르별 평균 평점 분석 결과, 서부극 장르가 가장 높은 평점을 받았으며, 전쟁, 공포, 스포츠 장르가 그 뒤를 이었습니다. </a:t>
            </a:r>
            <a:b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</a:br>
            <a:r>
              <a:rPr lang="en-US" sz="1750" b="1" dirty="0" err="1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대부분의</a:t>
            </a: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 장르가 8.1~8.2 사이의 평점을 보여주고 있습니다.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6266"/>
            <a:ext cx="6777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5단계: 연도별 평점 변화 분석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32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Python 구현 방식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4131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영화 제목에서 개봉 연도 추출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8553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연도별 평점 리스트 생성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2975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각 연도별 평균 평점 계산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8645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사용자 정의 함수 extract_year()를 통해 영화 제목에서 연도를 추출하고, 연도별로 평점을 그룹화하여 평균을 계산했습니다.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2832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Pandas 구현 방식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99521" y="3441502"/>
            <a:ext cx="6244709" cy="1428750"/>
          </a:xfrm>
          <a:prstGeom prst="roundRect">
            <a:avLst>
              <a:gd name="adj" fmla="val 14288"/>
            </a:avLst>
          </a:prstGeom>
          <a:solidFill>
            <a:srgbClr val="10101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8"/>
          <p:cNvSpPr/>
          <p:nvPr/>
        </p:nvSpPr>
        <p:spPr>
          <a:xfrm>
            <a:off x="7588210" y="3441502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10101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7815024" y="3611523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df["Released_Year"] = df["Title"].str.extract(r"((\d{4}))")year_avg_sorted = df.groupby("Released_Year")["Rate"].mean()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51254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Pandas의 정규식 추출 기능과 groupby() 메서드를 활용하여 더 간결하게 구현했습니다.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63104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두 방식 모두 1960년대부터 1990년대까지의 연도별 평균 평점을 계산했으며, 특히 1974년, 1977년, 1990년에 높은 평점을 기록했습니다.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550"/>
            <a:ext cx="62843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연도별 평점 변화 분석 결과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4205526"/>
            <a:ext cx="13042821" cy="30480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3968353" y="3525083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3728442" y="39503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3813512" y="39928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1</a:t>
            </a:r>
            <a:endParaRPr lang="en-US" sz="2650" b="1" dirty="0">
              <a:latin typeface="+mj-ea"/>
              <a:ea typeface="+mj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2565916" y="1945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1974년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20604" y="2436376"/>
            <a:ext cx="5925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C8337"/>
                </a:solidFill>
                <a:latin typeface="+mj-ea"/>
                <a:ea typeface="+mj-ea"/>
                <a:cs typeface="Roboto" pitchFamily="34" charset="-120"/>
              </a:rPr>
              <a:t>평균 평점: 8.6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0604" y="2935367"/>
            <a:ext cx="5925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영화 역사상 중요한 작품들이 많이 개봉된 해입니다.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299841" y="4205526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9"/>
          <p:cNvSpPr/>
          <p:nvPr/>
        </p:nvSpPr>
        <p:spPr>
          <a:xfrm>
            <a:off x="7059930" y="39503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7145000" y="39928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2</a:t>
            </a:r>
            <a:endParaRPr lang="en-US" sz="2650" b="1" dirty="0">
              <a:latin typeface="+mj-ea"/>
              <a:ea typeface="+mj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897523" y="5112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1977년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352092" y="5603200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C8337"/>
                </a:solidFill>
                <a:latin typeface="+mj-ea"/>
                <a:ea typeface="+mj-ea"/>
                <a:cs typeface="Roboto" pitchFamily="34" charset="-120"/>
              </a:rPr>
              <a:t>평균 평점: 8.6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352092" y="6102191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스타워즈 등 블록버스터 영화의 시대가 열린 해입니다.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0631448" y="3525083"/>
            <a:ext cx="30480" cy="680442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10391537" y="39503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10476607" y="39928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3</a:t>
            </a:r>
            <a:endParaRPr lang="en-US" sz="2650" b="1" dirty="0">
              <a:latin typeface="+mj-ea"/>
              <a:ea typeface="+mj-ea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229130" y="1945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1990년</a:t>
            </a:r>
            <a:endParaRPr lang="en-US" sz="2200" b="1" dirty="0">
              <a:latin typeface="+mj-ea"/>
              <a:ea typeface="+mj-ea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683698" y="2436376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C8337"/>
                </a:solidFill>
                <a:latin typeface="+mj-ea"/>
                <a:ea typeface="+mj-ea"/>
                <a:cs typeface="Roboto" pitchFamily="34" charset="-120"/>
              </a:rPr>
              <a:t>평균 평점: 8.7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683698" y="2935367"/>
            <a:ext cx="5926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데이터셋 내에서 가장 높은 평균 평점을 기록한 해입니다.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93790" y="67202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연도별 분석 결과, 1970년대와 1990년대 초반에 특히 높은 평점을 받은 영화들이 많았음을 알 수 있습니다. 이는 영화 역사에서 중요한 작품들이 이 시기에 많이 제작되었음을 시사합니다.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39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6단계: 결과 시각화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5290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Matplotlib을 활용하여 연도별 평균 평점 변화를 시각화했습니다. 그래프를 통해 연도별 평점 추이를 한눈에 파악할 수 있으며, 특히 1970년대와 1990년대 초반에 높은 평점을 기록한 것을 확인할 수 있습니다.</a:t>
            </a:r>
            <a:endParaRPr lang="en-US" sz="1750" b="1" dirty="0">
              <a:latin typeface="+mj-ea"/>
              <a:ea typeface="+mj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4596765"/>
            <a:ext cx="7556421" cy="1428750"/>
          </a:xfrm>
          <a:prstGeom prst="roundRect">
            <a:avLst>
              <a:gd name="adj" fmla="val 14288"/>
            </a:avLst>
          </a:prstGeom>
          <a:solidFill>
            <a:srgbClr val="10101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268879" y="4596765"/>
            <a:ext cx="7579043" cy="1428750"/>
          </a:xfrm>
          <a:prstGeom prst="roundRect">
            <a:avLst>
              <a:gd name="adj" fmla="val 2381"/>
            </a:avLst>
          </a:prstGeom>
          <a:solidFill>
            <a:srgbClr val="10101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6495693" y="4766786"/>
            <a:ext cx="71254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plt.figure(figsize=(20, 6))</a:t>
            </a:r>
            <a:b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</a:br>
            <a:r>
              <a:rPr lang="en-US" sz="1750" b="1" dirty="0" err="1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plt.plot</a:t>
            </a: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(years, avg_rates, marker='o’)</a:t>
            </a:r>
            <a:b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</a:br>
            <a:r>
              <a:rPr lang="en-US" sz="1750" b="1" dirty="0" err="1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plt.title</a:t>
            </a:r>
            <a:r>
              <a:rPr lang="en-US" sz="1750" b="1" dirty="0">
                <a:solidFill>
                  <a:srgbClr val="E5E0DF"/>
                </a:solidFill>
                <a:highlight>
                  <a:srgbClr val="101010"/>
                </a:highlight>
                <a:latin typeface="+mj-ea"/>
                <a:ea typeface="+mj-ea"/>
                <a:cs typeface="Consolas" pitchFamily="34" charset="-120"/>
              </a:rPr>
              <a:t>("Average rating over the years", fontsize=16)</a:t>
            </a: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767</Words>
  <Application>Microsoft Office PowerPoint</Application>
  <PresentationFormat>사용자 지정</PresentationFormat>
  <Paragraphs>91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HoSung Ahn</cp:lastModifiedBy>
  <cp:revision>6</cp:revision>
  <dcterms:created xsi:type="dcterms:W3CDTF">2025-09-02T14:39:27Z</dcterms:created>
  <dcterms:modified xsi:type="dcterms:W3CDTF">2025-09-03T10:47:46Z</dcterms:modified>
</cp:coreProperties>
</file>